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60" r:id="rId4"/>
    <p:sldId id="258" r:id="rId5"/>
  </p:sldIdLst>
  <p:sldSz cx="6858000" cy="9144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33CC"/>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3252" y="-78"/>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3D6B18-AE7F-43A2-AEC7-D596DBFD8C9B}" type="datetimeFigureOut">
              <a:rPr lang="zh-CN" altLang="en-US" smtClean="0"/>
              <a:pPr/>
              <a:t>2017/4/28</a:t>
            </a:fld>
            <a:endParaRPr lang="zh-CN" altLang="en-US"/>
          </a:p>
        </p:txBody>
      </p:sp>
      <p:sp>
        <p:nvSpPr>
          <p:cNvPr id="4" name="幻灯片图像占位符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AF6FA9-4B05-4AD9-A0E7-067D4F5BFB9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4350" y="2840570"/>
            <a:ext cx="5829300" cy="1960033"/>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564D4AC-25F5-438E-96E1-91CA9EE0F3F1}" type="datetimeFigureOut">
              <a:rPr lang="zh-CN" altLang="en-US" smtClean="0"/>
              <a:pPr/>
              <a:t>2017/4/28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D129320-E89C-4922-BA24-844DAF0312FE}"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564D4AC-25F5-438E-96E1-91CA9EE0F3F1}" type="datetimeFigureOut">
              <a:rPr lang="zh-CN" altLang="en-US" smtClean="0"/>
              <a:pPr/>
              <a:t>2017/4/28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D129320-E89C-4922-BA24-844DAF0312FE}"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72050" y="366188"/>
            <a:ext cx="1543050" cy="780203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42900" y="366188"/>
            <a:ext cx="4514850" cy="780203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564D4AC-25F5-438E-96E1-91CA9EE0F3F1}" type="datetimeFigureOut">
              <a:rPr lang="zh-CN" altLang="en-US" smtClean="0"/>
              <a:pPr/>
              <a:t>2017/4/28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D129320-E89C-4922-BA24-844DAF0312FE}"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564D4AC-25F5-438E-96E1-91CA9EE0F3F1}" type="datetimeFigureOut">
              <a:rPr lang="zh-CN" altLang="en-US" smtClean="0"/>
              <a:pPr/>
              <a:t>2017/4/28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D129320-E89C-4922-BA24-844DAF0312FE}"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41735" y="5875867"/>
            <a:ext cx="5829300" cy="1816100"/>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564D4AC-25F5-438E-96E1-91CA9EE0F3F1}" type="datetimeFigureOut">
              <a:rPr lang="zh-CN" altLang="en-US" smtClean="0"/>
              <a:pPr/>
              <a:t>2017/4/28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D129320-E89C-4922-BA24-844DAF0312FE}"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4290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348615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564D4AC-25F5-438E-96E1-91CA9EE0F3F1}" type="datetimeFigureOut">
              <a:rPr lang="zh-CN" altLang="en-US" smtClean="0"/>
              <a:pPr/>
              <a:t>2017/4/28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D129320-E89C-4922-BA24-844DAF0312FE}"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564D4AC-25F5-438E-96E1-91CA9EE0F3F1}" type="datetimeFigureOut">
              <a:rPr lang="zh-CN" altLang="en-US" smtClean="0"/>
              <a:pPr/>
              <a:t>2017/4/28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D129320-E89C-4922-BA24-844DAF0312FE}"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564D4AC-25F5-438E-96E1-91CA9EE0F3F1}" type="datetimeFigureOut">
              <a:rPr lang="zh-CN" altLang="en-US" smtClean="0"/>
              <a:pPr/>
              <a:t>2017/4/28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D129320-E89C-4922-BA24-844DAF0312FE}"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564D4AC-25F5-438E-96E1-91CA9EE0F3F1}" type="datetimeFigureOut">
              <a:rPr lang="zh-CN" altLang="en-US" smtClean="0"/>
              <a:pPr/>
              <a:t>2017/4/28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D129320-E89C-4922-BA24-844DAF0312FE}"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42902" y="364067"/>
            <a:ext cx="2256235" cy="154940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564D4AC-25F5-438E-96E1-91CA9EE0F3F1}" type="datetimeFigureOut">
              <a:rPr lang="zh-CN" altLang="en-US" smtClean="0"/>
              <a:pPr/>
              <a:t>2017/4/28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D129320-E89C-4922-BA24-844DAF0312FE}"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44216" y="6400801"/>
            <a:ext cx="4114800" cy="755651"/>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564D4AC-25F5-438E-96E1-91CA9EE0F3F1}" type="datetimeFigureOut">
              <a:rPr lang="zh-CN" altLang="en-US" smtClean="0"/>
              <a:pPr/>
              <a:t>2017/4/28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D129320-E89C-4922-BA24-844DAF0312FE}"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564D4AC-25F5-438E-96E1-91CA9EE0F3F1}" type="datetimeFigureOut">
              <a:rPr lang="zh-CN" altLang="en-US" smtClean="0"/>
              <a:pPr/>
              <a:t>2017/4/28</a:t>
            </a:fld>
            <a:endParaRPr lang="zh-CN" altLang="en-US"/>
          </a:p>
        </p:txBody>
      </p:sp>
      <p:sp>
        <p:nvSpPr>
          <p:cNvPr id="5" name="页脚占位符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D129320-E89C-4922-BA24-844DAF0312F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8" y="714348"/>
            <a:ext cx="5829300" cy="2500331"/>
          </a:xfrm>
        </p:spPr>
        <p:txBody>
          <a:bodyPr>
            <a:noAutofit/>
          </a:bodyPr>
          <a:lstStyle/>
          <a:p>
            <a:pPr>
              <a:lnSpc>
                <a:spcPct val="150000"/>
              </a:lnSpc>
            </a:pPr>
            <a:r>
              <a:rPr lang="zh-CN" altLang="en-US" sz="4000" b="1" dirty="0" smtClean="0">
                <a:solidFill>
                  <a:srgbClr val="009900"/>
                </a:solidFill>
                <a:latin typeface="仿宋" pitchFamily="49" charset="-122"/>
                <a:ea typeface="仿宋" pitchFamily="49" charset="-122"/>
              </a:rPr>
              <a:t>昆明市第一人民医院甘美国际医院健康管理中心</a:t>
            </a:r>
            <a:endParaRPr lang="en-US" altLang="zh-CN" sz="4000" b="1" dirty="0" smtClean="0">
              <a:solidFill>
                <a:srgbClr val="009900"/>
              </a:solidFill>
              <a:latin typeface="仿宋" pitchFamily="49" charset="-122"/>
              <a:ea typeface="仿宋" pitchFamily="49" charset="-122"/>
            </a:endParaRPr>
          </a:p>
        </p:txBody>
      </p:sp>
      <p:sp>
        <p:nvSpPr>
          <p:cNvPr id="6" name="TextBox 5"/>
          <p:cNvSpPr txBox="1"/>
          <p:nvPr/>
        </p:nvSpPr>
        <p:spPr>
          <a:xfrm>
            <a:off x="357166" y="3357554"/>
            <a:ext cx="6286544" cy="2175596"/>
          </a:xfrm>
          <a:prstGeom prst="rect">
            <a:avLst/>
          </a:prstGeom>
          <a:noFill/>
        </p:spPr>
        <p:txBody>
          <a:bodyPr wrap="square" rtlCol="0">
            <a:spAutoFit/>
          </a:bodyPr>
          <a:lstStyle/>
          <a:p>
            <a:pPr>
              <a:lnSpc>
                <a:spcPct val="200000"/>
              </a:lnSpc>
            </a:pPr>
            <a:r>
              <a:rPr lang="zh-CN" altLang="en-US" sz="2400" dirty="0" smtClean="0">
                <a:latin typeface="仿宋" pitchFamily="49" charset="-122"/>
                <a:ea typeface="仿宋" pitchFamily="49" charset="-122"/>
              </a:rPr>
              <a:t>地址：北京路</a:t>
            </a:r>
            <a:r>
              <a:rPr lang="en-US" altLang="zh-CN" sz="2400" dirty="0" smtClean="0">
                <a:latin typeface="仿宋" pitchFamily="49" charset="-122"/>
                <a:ea typeface="仿宋" pitchFamily="49" charset="-122"/>
              </a:rPr>
              <a:t>1228</a:t>
            </a:r>
            <a:r>
              <a:rPr lang="zh-CN" altLang="en-US" sz="2400" dirty="0" smtClean="0">
                <a:latin typeface="仿宋" pitchFamily="49" charset="-122"/>
                <a:ea typeface="仿宋" pitchFamily="49" charset="-122"/>
              </a:rPr>
              <a:t>号霖雨桥（沃尔玛对面）</a:t>
            </a:r>
            <a:endParaRPr lang="en-US" altLang="zh-CN" sz="2400" dirty="0" smtClean="0">
              <a:latin typeface="仿宋" pitchFamily="49" charset="-122"/>
              <a:ea typeface="仿宋" pitchFamily="49" charset="-122"/>
            </a:endParaRPr>
          </a:p>
          <a:p>
            <a:pPr>
              <a:lnSpc>
                <a:spcPct val="200000"/>
              </a:lnSpc>
            </a:pPr>
            <a:r>
              <a:rPr lang="zh-CN" altLang="en-US" sz="2400" dirty="0" smtClean="0">
                <a:latin typeface="仿宋" pitchFamily="49" charset="-122"/>
                <a:ea typeface="仿宋" pitchFamily="49" charset="-122"/>
              </a:rPr>
              <a:t>昆明市第一人民医院甘美国际医院门诊楼</a:t>
            </a:r>
            <a:r>
              <a:rPr lang="en-US" altLang="zh-CN" sz="2400" dirty="0" smtClean="0">
                <a:latin typeface="仿宋" pitchFamily="49" charset="-122"/>
                <a:ea typeface="仿宋" pitchFamily="49" charset="-122"/>
              </a:rPr>
              <a:t>E</a:t>
            </a:r>
          </a:p>
          <a:p>
            <a:pPr>
              <a:lnSpc>
                <a:spcPct val="200000"/>
              </a:lnSpc>
            </a:pPr>
            <a:r>
              <a:rPr lang="zh-CN" altLang="en-US" sz="2400" dirty="0" smtClean="0">
                <a:latin typeface="仿宋" pitchFamily="49" charset="-122"/>
                <a:ea typeface="仿宋" pitchFamily="49" charset="-122"/>
              </a:rPr>
              <a:t>区健康管理中心</a:t>
            </a:r>
            <a:endParaRPr lang="en-US" altLang="zh-CN" sz="2400" dirty="0" smtClean="0">
              <a:latin typeface="仿宋" pitchFamily="49" charset="-122"/>
              <a:ea typeface="仿宋" pitchFamily="49" charset="-122"/>
            </a:endParaRPr>
          </a:p>
        </p:txBody>
      </p:sp>
      <p:sp>
        <p:nvSpPr>
          <p:cNvPr id="15" name="TextBox 14"/>
          <p:cNvSpPr txBox="1"/>
          <p:nvPr/>
        </p:nvSpPr>
        <p:spPr>
          <a:xfrm>
            <a:off x="428604" y="5929322"/>
            <a:ext cx="6000792" cy="2208746"/>
          </a:xfrm>
          <a:prstGeom prst="rect">
            <a:avLst/>
          </a:prstGeom>
          <a:noFill/>
        </p:spPr>
        <p:txBody>
          <a:bodyPr wrap="square" rtlCol="0">
            <a:spAutoFit/>
          </a:bodyPr>
          <a:lstStyle/>
          <a:p>
            <a:pPr indent="230188" eaLnBrk="0" hangingPunct="0">
              <a:lnSpc>
                <a:spcPct val="200000"/>
              </a:lnSpc>
            </a:pPr>
            <a:r>
              <a:rPr lang="zh-CN" altLang="en-US" dirty="0" smtClean="0">
                <a:solidFill>
                  <a:schemeClr val="tx1"/>
                </a:solidFill>
                <a:latin typeface="+mj-ea"/>
                <a:ea typeface="+mj-ea"/>
                <a:cs typeface="Calibri" pitchFamily="34" charset="0"/>
              </a:rPr>
              <a:t>地铁：</a:t>
            </a:r>
            <a:r>
              <a:rPr lang="en-US" altLang="zh-CN" dirty="0" smtClean="0">
                <a:solidFill>
                  <a:schemeClr val="tx1"/>
                </a:solidFill>
                <a:latin typeface="+mj-ea"/>
                <a:ea typeface="+mj-ea"/>
                <a:cs typeface="Calibri" pitchFamily="34" charset="0"/>
              </a:rPr>
              <a:t>2</a:t>
            </a:r>
            <a:r>
              <a:rPr lang="zh-CN" altLang="en-US" dirty="0" smtClean="0">
                <a:solidFill>
                  <a:schemeClr val="tx1"/>
                </a:solidFill>
                <a:latin typeface="+mj-ea"/>
                <a:ea typeface="+mj-ea"/>
                <a:cs typeface="Calibri" pitchFamily="34" charset="0"/>
              </a:rPr>
              <a:t>号线（霖雨桥站</a:t>
            </a:r>
            <a:r>
              <a:rPr lang="en-US" altLang="zh-CN" dirty="0" smtClean="0">
                <a:solidFill>
                  <a:schemeClr val="tx1"/>
                </a:solidFill>
                <a:latin typeface="+mj-ea"/>
                <a:ea typeface="+mj-ea"/>
                <a:cs typeface="Calibri" pitchFamily="34" charset="0"/>
              </a:rPr>
              <a:t>B</a:t>
            </a:r>
            <a:r>
              <a:rPr lang="zh-CN" altLang="en-US" dirty="0" smtClean="0">
                <a:solidFill>
                  <a:schemeClr val="tx1"/>
                </a:solidFill>
                <a:latin typeface="+mj-ea"/>
                <a:ea typeface="+mj-ea"/>
                <a:cs typeface="Calibri" pitchFamily="34" charset="0"/>
              </a:rPr>
              <a:t>出口）</a:t>
            </a:r>
            <a:endParaRPr lang="zh-CN" altLang="en-US" dirty="0" smtClean="0">
              <a:solidFill>
                <a:schemeClr val="tx1"/>
              </a:solidFill>
              <a:latin typeface="+mj-ea"/>
              <a:ea typeface="+mj-ea"/>
            </a:endParaRPr>
          </a:p>
          <a:p>
            <a:pPr indent="230188" eaLnBrk="0" hangingPunct="0">
              <a:lnSpc>
                <a:spcPct val="200000"/>
              </a:lnSpc>
            </a:pPr>
            <a:r>
              <a:rPr lang="zh-CN" altLang="en-US" dirty="0" smtClean="0">
                <a:solidFill>
                  <a:schemeClr val="tx1"/>
                </a:solidFill>
                <a:latin typeface="+mj-ea"/>
                <a:ea typeface="+mj-ea"/>
              </a:rPr>
              <a:t>公交：</a:t>
            </a:r>
            <a:r>
              <a:rPr lang="en-US" altLang="zh-CN" dirty="0" smtClean="0">
                <a:solidFill>
                  <a:schemeClr val="tx1"/>
                </a:solidFill>
                <a:latin typeface="+mj-ea"/>
                <a:ea typeface="+mj-ea"/>
              </a:rPr>
              <a:t>96</a:t>
            </a:r>
            <a:r>
              <a:rPr lang="zh-CN" altLang="en-US" dirty="0" smtClean="0">
                <a:solidFill>
                  <a:schemeClr val="tx1"/>
                </a:solidFill>
                <a:latin typeface="+mj-ea"/>
                <a:ea typeface="+mj-ea"/>
              </a:rPr>
              <a:t>、</a:t>
            </a:r>
            <a:r>
              <a:rPr lang="en-US" altLang="zh-CN" dirty="0" smtClean="0">
                <a:solidFill>
                  <a:schemeClr val="tx1"/>
                </a:solidFill>
                <a:latin typeface="+mj-ea"/>
                <a:ea typeface="+mj-ea"/>
              </a:rPr>
              <a:t>61</a:t>
            </a:r>
            <a:r>
              <a:rPr lang="zh-CN" altLang="en-US" dirty="0" smtClean="0">
                <a:solidFill>
                  <a:schemeClr val="tx1"/>
                </a:solidFill>
                <a:latin typeface="+mj-ea"/>
                <a:ea typeface="+mj-ea"/>
              </a:rPr>
              <a:t>、</a:t>
            </a:r>
            <a:r>
              <a:rPr lang="en-US" altLang="zh-CN" dirty="0" smtClean="0">
                <a:solidFill>
                  <a:schemeClr val="tx1"/>
                </a:solidFill>
                <a:latin typeface="+mj-ea"/>
                <a:ea typeface="+mj-ea"/>
              </a:rPr>
              <a:t>23</a:t>
            </a:r>
            <a:r>
              <a:rPr lang="zh-CN" altLang="en-US" dirty="0" smtClean="0">
                <a:solidFill>
                  <a:schemeClr val="tx1"/>
                </a:solidFill>
                <a:latin typeface="+mj-ea"/>
                <a:ea typeface="+mj-ea"/>
              </a:rPr>
              <a:t>、</a:t>
            </a:r>
            <a:r>
              <a:rPr lang="en-US" altLang="zh-CN" dirty="0" smtClean="0">
                <a:solidFill>
                  <a:schemeClr val="tx1"/>
                </a:solidFill>
                <a:latin typeface="+mj-ea"/>
                <a:ea typeface="+mj-ea"/>
              </a:rPr>
              <a:t>146</a:t>
            </a:r>
            <a:r>
              <a:rPr lang="zh-CN" altLang="en-US" dirty="0" smtClean="0">
                <a:solidFill>
                  <a:schemeClr val="tx1"/>
                </a:solidFill>
                <a:latin typeface="+mj-ea"/>
                <a:ea typeface="+mj-ea"/>
              </a:rPr>
              <a:t>、</a:t>
            </a:r>
            <a:r>
              <a:rPr lang="en-US" altLang="zh-CN" dirty="0" smtClean="0">
                <a:solidFill>
                  <a:schemeClr val="tx1"/>
                </a:solidFill>
                <a:latin typeface="+mj-ea"/>
                <a:ea typeface="+mj-ea"/>
              </a:rPr>
              <a:t>236</a:t>
            </a:r>
            <a:r>
              <a:rPr lang="zh-CN" altLang="en-US" dirty="0" smtClean="0">
                <a:solidFill>
                  <a:schemeClr val="tx1"/>
                </a:solidFill>
                <a:latin typeface="+mj-ea"/>
                <a:ea typeface="+mj-ea"/>
              </a:rPr>
              <a:t>、</a:t>
            </a:r>
            <a:r>
              <a:rPr lang="en-US" altLang="zh-CN" dirty="0" smtClean="0">
                <a:solidFill>
                  <a:schemeClr val="tx1"/>
                </a:solidFill>
                <a:latin typeface="+mj-ea"/>
                <a:ea typeface="+mj-ea"/>
              </a:rPr>
              <a:t>79</a:t>
            </a:r>
            <a:r>
              <a:rPr lang="zh-CN" altLang="en-US" dirty="0" smtClean="0">
                <a:solidFill>
                  <a:schemeClr val="tx1"/>
                </a:solidFill>
                <a:latin typeface="+mj-ea"/>
                <a:ea typeface="+mj-ea"/>
              </a:rPr>
              <a:t>、</a:t>
            </a:r>
            <a:r>
              <a:rPr lang="en-US" altLang="zh-CN" dirty="0" smtClean="0">
                <a:solidFill>
                  <a:schemeClr val="tx1"/>
                </a:solidFill>
                <a:latin typeface="+mj-ea"/>
                <a:ea typeface="+mj-ea"/>
              </a:rPr>
              <a:t>K5</a:t>
            </a:r>
            <a:r>
              <a:rPr lang="zh-CN" altLang="en-US" dirty="0" smtClean="0">
                <a:solidFill>
                  <a:schemeClr val="tx1"/>
                </a:solidFill>
                <a:latin typeface="+mj-ea"/>
                <a:ea typeface="+mj-ea"/>
              </a:rPr>
              <a:t>到金安小区站；   </a:t>
            </a:r>
            <a:r>
              <a:rPr lang="en-US" altLang="zh-CN" dirty="0" smtClean="0">
                <a:solidFill>
                  <a:schemeClr val="tx1"/>
                </a:solidFill>
                <a:latin typeface="+mj-ea"/>
                <a:ea typeface="+mj-ea"/>
              </a:rPr>
              <a:t>119</a:t>
            </a:r>
            <a:r>
              <a:rPr lang="zh-CN" altLang="en-US" dirty="0" smtClean="0">
                <a:solidFill>
                  <a:schemeClr val="tx1"/>
                </a:solidFill>
                <a:latin typeface="+mj-ea"/>
                <a:ea typeface="+mj-ea"/>
              </a:rPr>
              <a:t>、</a:t>
            </a:r>
            <a:r>
              <a:rPr lang="en-US" altLang="zh-CN" dirty="0" smtClean="0">
                <a:solidFill>
                  <a:schemeClr val="tx1"/>
                </a:solidFill>
                <a:latin typeface="+mj-ea"/>
                <a:ea typeface="+mj-ea"/>
              </a:rPr>
              <a:t>91</a:t>
            </a:r>
            <a:r>
              <a:rPr lang="zh-CN" altLang="en-US" dirty="0" smtClean="0">
                <a:solidFill>
                  <a:schemeClr val="tx1"/>
                </a:solidFill>
                <a:latin typeface="+mj-ea"/>
                <a:ea typeface="+mj-ea"/>
              </a:rPr>
              <a:t>、</a:t>
            </a:r>
            <a:r>
              <a:rPr lang="en-US" altLang="zh-CN" dirty="0" smtClean="0">
                <a:solidFill>
                  <a:schemeClr val="tx1"/>
                </a:solidFill>
                <a:latin typeface="+mj-ea"/>
                <a:ea typeface="+mj-ea"/>
              </a:rPr>
              <a:t>168</a:t>
            </a:r>
            <a:r>
              <a:rPr lang="zh-CN" altLang="en-US" dirty="0" smtClean="0">
                <a:solidFill>
                  <a:schemeClr val="tx1"/>
                </a:solidFill>
                <a:latin typeface="+mj-ea"/>
                <a:ea typeface="+mj-ea"/>
              </a:rPr>
              <a:t>到霖雨桥站。</a:t>
            </a:r>
          </a:p>
          <a:p>
            <a:pPr indent="230188" eaLnBrk="0" hangingPunct="0">
              <a:lnSpc>
                <a:spcPct val="200000"/>
              </a:lnSpc>
            </a:pPr>
            <a:r>
              <a:rPr lang="zh-CN" altLang="en-US" dirty="0" smtClean="0">
                <a:solidFill>
                  <a:schemeClr val="tx1"/>
                </a:solidFill>
                <a:latin typeface="+mj-ea"/>
                <a:ea typeface="+mj-ea"/>
              </a:rPr>
              <a:t>自驾车：医院地下停车位（从紫色区域电梯直达中心）</a:t>
            </a:r>
            <a:endParaRPr lang="en-US" altLang="zh-CN" dirty="0">
              <a:solidFill>
                <a:schemeClr val="tx1"/>
              </a:solidFill>
              <a:latin typeface="+mj-ea"/>
              <a:ea typeface="+mj-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857364" y="1000100"/>
            <a:ext cx="3286147" cy="50006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zh-CN" altLang="en-US" dirty="0" smtClean="0">
                <a:latin typeface="仿宋" pitchFamily="49" charset="-122"/>
                <a:ea typeface="仿宋" pitchFamily="49" charset="-122"/>
              </a:rPr>
              <a:t>持身份证</a:t>
            </a:r>
            <a:r>
              <a:rPr lang="zh-CN" altLang="en-US" dirty="0" smtClean="0">
                <a:latin typeface="仿宋" pitchFamily="49" charset="-122"/>
                <a:ea typeface="仿宋" pitchFamily="49" charset="-122"/>
              </a:rPr>
              <a:t>至一楼前台报到</a:t>
            </a:r>
            <a:endParaRPr lang="zh-CN" altLang="en-US" dirty="0">
              <a:latin typeface="仿宋" pitchFamily="49" charset="-122"/>
              <a:ea typeface="仿宋" pitchFamily="49" charset="-122"/>
            </a:endParaRPr>
          </a:p>
        </p:txBody>
      </p:sp>
      <p:sp>
        <p:nvSpPr>
          <p:cNvPr id="3" name="矩形 2"/>
          <p:cNvSpPr/>
          <p:nvPr/>
        </p:nvSpPr>
        <p:spPr>
          <a:xfrm>
            <a:off x="1571612" y="4286248"/>
            <a:ext cx="4071966" cy="66675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zh-CN" altLang="en-US" dirty="0" smtClean="0">
                <a:latin typeface="仿宋" pitchFamily="49" charset="-122"/>
                <a:ea typeface="仿宋" pitchFamily="49" charset="-122"/>
              </a:rPr>
              <a:t>一般检查项目（身高、体重、视力、血压，三楼大厅）</a:t>
            </a:r>
            <a:endParaRPr lang="zh-CN" altLang="en-US" dirty="0">
              <a:latin typeface="仿宋" pitchFamily="49" charset="-122"/>
              <a:ea typeface="仿宋" pitchFamily="49" charset="-122"/>
            </a:endParaRPr>
          </a:p>
        </p:txBody>
      </p:sp>
      <p:sp>
        <p:nvSpPr>
          <p:cNvPr id="4" name="矩形 3"/>
          <p:cNvSpPr/>
          <p:nvPr/>
        </p:nvSpPr>
        <p:spPr>
          <a:xfrm>
            <a:off x="357166" y="3000364"/>
            <a:ext cx="1571636" cy="71437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zh-CN" altLang="en-US" dirty="0" smtClean="0">
                <a:latin typeface="仿宋" pitchFamily="49" charset="-122"/>
                <a:ea typeface="仿宋" pitchFamily="49" charset="-122"/>
              </a:rPr>
              <a:t>抽血（三楼）</a:t>
            </a:r>
            <a:endParaRPr lang="zh-CN" altLang="en-US" dirty="0">
              <a:latin typeface="仿宋" pitchFamily="49" charset="-122"/>
              <a:ea typeface="仿宋" pitchFamily="49" charset="-122"/>
            </a:endParaRPr>
          </a:p>
        </p:txBody>
      </p:sp>
      <p:sp>
        <p:nvSpPr>
          <p:cNvPr id="5" name="矩形 4"/>
          <p:cNvSpPr/>
          <p:nvPr/>
        </p:nvSpPr>
        <p:spPr>
          <a:xfrm>
            <a:off x="4572008" y="3000364"/>
            <a:ext cx="1928826" cy="64294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zh-CN" altLang="en-US" dirty="0" smtClean="0">
                <a:latin typeface="仿宋" pitchFamily="49" charset="-122"/>
                <a:ea typeface="仿宋" pitchFamily="49" charset="-122"/>
              </a:rPr>
              <a:t>  </a:t>
            </a:r>
            <a:r>
              <a:rPr lang="en-US" altLang="zh-CN" dirty="0" smtClean="0">
                <a:latin typeface="仿宋" pitchFamily="49" charset="-122"/>
                <a:ea typeface="仿宋" pitchFamily="49" charset="-122"/>
              </a:rPr>
              <a:t>B</a:t>
            </a:r>
            <a:r>
              <a:rPr lang="zh-CN" altLang="en-US" dirty="0" smtClean="0">
                <a:latin typeface="仿宋" pitchFamily="49" charset="-122"/>
                <a:ea typeface="仿宋" pitchFamily="49" charset="-122"/>
              </a:rPr>
              <a:t>超检查（三楼）</a:t>
            </a:r>
            <a:endParaRPr lang="zh-CN" altLang="en-US" dirty="0">
              <a:latin typeface="仿宋" pitchFamily="49" charset="-122"/>
              <a:ea typeface="仿宋" pitchFamily="49" charset="-122"/>
            </a:endParaRPr>
          </a:p>
        </p:txBody>
      </p:sp>
      <p:sp>
        <p:nvSpPr>
          <p:cNvPr id="8" name="矩形 7"/>
          <p:cNvSpPr/>
          <p:nvPr/>
        </p:nvSpPr>
        <p:spPr>
          <a:xfrm>
            <a:off x="2500306" y="1785918"/>
            <a:ext cx="1928826" cy="642943"/>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zh-CN" altLang="en-US" dirty="0" smtClean="0">
                <a:latin typeface="仿宋" pitchFamily="49" charset="-122"/>
                <a:ea typeface="仿宋" pitchFamily="49" charset="-122"/>
              </a:rPr>
              <a:t>空腹项目检查</a:t>
            </a:r>
            <a:endParaRPr lang="zh-CN" altLang="en-US" dirty="0">
              <a:latin typeface="仿宋" pitchFamily="49" charset="-122"/>
              <a:ea typeface="仿宋" pitchFamily="49" charset="-122"/>
            </a:endParaRPr>
          </a:p>
        </p:txBody>
      </p:sp>
      <p:sp>
        <p:nvSpPr>
          <p:cNvPr id="13" name="矩形 12"/>
          <p:cNvSpPr/>
          <p:nvPr/>
        </p:nvSpPr>
        <p:spPr>
          <a:xfrm>
            <a:off x="3714752" y="5857884"/>
            <a:ext cx="2928958" cy="66675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zh-CN" altLang="en-US" dirty="0" smtClean="0">
                <a:latin typeface="仿宋" pitchFamily="49" charset="-122"/>
                <a:ea typeface="仿宋" pitchFamily="49" charset="-122"/>
              </a:rPr>
              <a:t>眼、耳鼻喉、口腔、妇科（三楼右侧）</a:t>
            </a:r>
            <a:endParaRPr lang="en-US" altLang="zh-CN" dirty="0" smtClean="0">
              <a:latin typeface="仿宋" pitchFamily="49" charset="-122"/>
              <a:ea typeface="仿宋" pitchFamily="49" charset="-122"/>
            </a:endParaRPr>
          </a:p>
        </p:txBody>
      </p:sp>
      <p:sp>
        <p:nvSpPr>
          <p:cNvPr id="14" name="矩形 13"/>
          <p:cNvSpPr/>
          <p:nvPr/>
        </p:nvSpPr>
        <p:spPr>
          <a:xfrm>
            <a:off x="357166" y="5857884"/>
            <a:ext cx="2714644" cy="64294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zh-CN" altLang="en-US" dirty="0" smtClean="0">
                <a:latin typeface="仿宋" pitchFamily="49" charset="-122"/>
                <a:ea typeface="仿宋" pitchFamily="49" charset="-122"/>
              </a:rPr>
              <a:t>心电图、内、外、放射（三楼左侧）</a:t>
            </a:r>
            <a:endParaRPr lang="zh-CN" altLang="en-US" dirty="0">
              <a:latin typeface="仿宋" pitchFamily="49" charset="-122"/>
              <a:ea typeface="仿宋" pitchFamily="49" charset="-122"/>
            </a:endParaRPr>
          </a:p>
        </p:txBody>
      </p:sp>
      <p:sp>
        <p:nvSpPr>
          <p:cNvPr id="16" name="矩形 15"/>
          <p:cNvSpPr/>
          <p:nvPr/>
        </p:nvSpPr>
        <p:spPr>
          <a:xfrm>
            <a:off x="2000240" y="7143768"/>
            <a:ext cx="3286148" cy="66675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zh-CN" altLang="en-US" dirty="0" smtClean="0">
                <a:latin typeface="仿宋" pitchFamily="49" charset="-122"/>
                <a:ea typeface="仿宋" pitchFamily="49" charset="-122"/>
              </a:rPr>
              <a:t>全部项目完成后交回引导单（</a:t>
            </a:r>
            <a:r>
              <a:rPr lang="zh-CN" altLang="en-US" smtClean="0">
                <a:latin typeface="仿宋" pitchFamily="49" charset="-122"/>
                <a:ea typeface="仿宋" pitchFamily="49" charset="-122"/>
              </a:rPr>
              <a:t>大厅、三楼</a:t>
            </a:r>
            <a:r>
              <a:rPr lang="zh-CN" altLang="en-US" dirty="0" smtClean="0">
                <a:latin typeface="仿宋" pitchFamily="49" charset="-122"/>
                <a:ea typeface="仿宋" pitchFamily="49" charset="-122"/>
              </a:rPr>
              <a:t>前台均可）</a:t>
            </a:r>
            <a:endParaRPr lang="zh-CN" altLang="en-US" dirty="0">
              <a:latin typeface="仿宋" pitchFamily="49" charset="-122"/>
              <a:ea typeface="仿宋" pitchFamily="49" charset="-122"/>
            </a:endParaRPr>
          </a:p>
        </p:txBody>
      </p:sp>
      <p:sp>
        <p:nvSpPr>
          <p:cNvPr id="19" name="下箭头 18"/>
          <p:cNvSpPr/>
          <p:nvPr/>
        </p:nvSpPr>
        <p:spPr>
          <a:xfrm>
            <a:off x="3429002" y="1500167"/>
            <a:ext cx="117157"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下箭头 19"/>
          <p:cNvSpPr/>
          <p:nvPr/>
        </p:nvSpPr>
        <p:spPr>
          <a:xfrm>
            <a:off x="3429000" y="2428860"/>
            <a:ext cx="117157"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下箭头 20"/>
          <p:cNvSpPr/>
          <p:nvPr/>
        </p:nvSpPr>
        <p:spPr>
          <a:xfrm>
            <a:off x="3429000" y="5000628"/>
            <a:ext cx="117157"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8" name="直接箭头连接符 27"/>
          <p:cNvCxnSpPr/>
          <p:nvPr/>
        </p:nvCxnSpPr>
        <p:spPr>
          <a:xfrm rot="5400000">
            <a:off x="1214422" y="2857488"/>
            <a:ext cx="286546" cy="7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4" name="直接箭头连接符 33"/>
          <p:cNvCxnSpPr/>
          <p:nvPr/>
        </p:nvCxnSpPr>
        <p:spPr>
          <a:xfrm rot="5400000">
            <a:off x="5358620" y="2856694"/>
            <a:ext cx="285752"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0" name="下箭头 39"/>
          <p:cNvSpPr/>
          <p:nvPr/>
        </p:nvSpPr>
        <p:spPr>
          <a:xfrm>
            <a:off x="3429000" y="4000496"/>
            <a:ext cx="117157"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3" name="直接连接符 42"/>
          <p:cNvCxnSpPr/>
          <p:nvPr/>
        </p:nvCxnSpPr>
        <p:spPr>
          <a:xfrm>
            <a:off x="1285860" y="5357818"/>
            <a:ext cx="4143404"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4" name="直接箭头连接符 43"/>
          <p:cNvCxnSpPr/>
          <p:nvPr/>
        </p:nvCxnSpPr>
        <p:spPr>
          <a:xfrm rot="5400000">
            <a:off x="1142984" y="5500694"/>
            <a:ext cx="286546" cy="7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rot="5400000">
            <a:off x="5286388" y="5572132"/>
            <a:ext cx="286546" cy="7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1428736" y="6858016"/>
            <a:ext cx="4143404"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1357298" y="2714612"/>
            <a:ext cx="4143404"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1357298" y="4000496"/>
            <a:ext cx="4143404"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8" name="直接箭头连接符 57"/>
          <p:cNvCxnSpPr/>
          <p:nvPr/>
        </p:nvCxnSpPr>
        <p:spPr>
          <a:xfrm rot="5400000">
            <a:off x="1214422" y="3857620"/>
            <a:ext cx="286546" cy="7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9" name="直接箭头连接符 58"/>
          <p:cNvCxnSpPr/>
          <p:nvPr/>
        </p:nvCxnSpPr>
        <p:spPr>
          <a:xfrm rot="5400000">
            <a:off x="5357826" y="3857620"/>
            <a:ext cx="286546" cy="7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1" name="直接箭头连接符 60"/>
          <p:cNvCxnSpPr/>
          <p:nvPr/>
        </p:nvCxnSpPr>
        <p:spPr>
          <a:xfrm rot="5400000">
            <a:off x="1285860" y="6715140"/>
            <a:ext cx="286546" cy="7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2" name="直接箭头连接符 61"/>
          <p:cNvCxnSpPr/>
          <p:nvPr/>
        </p:nvCxnSpPr>
        <p:spPr>
          <a:xfrm rot="5400000">
            <a:off x="5429264" y="6786578"/>
            <a:ext cx="286546" cy="7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214422" y="357158"/>
            <a:ext cx="4714908" cy="584775"/>
          </a:xfrm>
          <a:prstGeom prst="rect">
            <a:avLst/>
          </a:prstGeom>
          <a:noFill/>
        </p:spPr>
        <p:txBody>
          <a:bodyPr wrap="square" rtlCol="0">
            <a:spAutoFit/>
          </a:bodyPr>
          <a:lstStyle/>
          <a:p>
            <a:pPr algn="ctr"/>
            <a:r>
              <a:rPr lang="zh-CN" altLang="en-US" sz="3200" b="1" dirty="0" smtClean="0"/>
              <a:t>体检流程</a:t>
            </a:r>
            <a:endParaRPr lang="zh-CN" altLang="en-US" sz="3200" b="1" dirty="0"/>
          </a:p>
        </p:txBody>
      </p:sp>
      <p:sp>
        <p:nvSpPr>
          <p:cNvPr id="32" name="下箭头 31"/>
          <p:cNvSpPr/>
          <p:nvPr/>
        </p:nvSpPr>
        <p:spPr>
          <a:xfrm>
            <a:off x="3429000" y="6858016"/>
            <a:ext cx="117157"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42" y="785786"/>
            <a:ext cx="5929354" cy="772519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nSpc>
                <a:spcPct val="200000"/>
              </a:lnSpc>
            </a:pPr>
            <a:r>
              <a:rPr lang="zh-CN" altLang="en-US" sz="2800" b="1" dirty="0" smtClean="0">
                <a:solidFill>
                  <a:schemeClr val="accent2">
                    <a:lumMod val="75000"/>
                  </a:schemeClr>
                </a:solidFill>
                <a:latin typeface="仿宋" pitchFamily="49" charset="-122"/>
                <a:ea typeface="仿宋" pitchFamily="49" charset="-122"/>
              </a:rPr>
              <a:t>温馨提示：</a:t>
            </a:r>
            <a:endParaRPr lang="en-US" altLang="zh-CN" sz="2800" b="1" dirty="0" smtClean="0">
              <a:solidFill>
                <a:schemeClr val="accent2">
                  <a:lumMod val="75000"/>
                </a:schemeClr>
              </a:solidFill>
              <a:latin typeface="仿宋" pitchFamily="49" charset="-122"/>
              <a:ea typeface="仿宋" pitchFamily="49" charset="-122"/>
            </a:endParaRPr>
          </a:p>
          <a:p>
            <a:pPr>
              <a:lnSpc>
                <a:spcPct val="200000"/>
              </a:lnSpc>
            </a:pPr>
            <a:r>
              <a:rPr lang="en-US" altLang="zh-CN" sz="2000" dirty="0" smtClean="0">
                <a:latin typeface="仿宋" pitchFamily="49" charset="-122"/>
                <a:ea typeface="仿宋" pitchFamily="49" charset="-122"/>
              </a:rPr>
              <a:t>1.</a:t>
            </a:r>
            <a:r>
              <a:rPr lang="zh-CN" altLang="en-US" sz="2000" dirty="0" smtClean="0">
                <a:latin typeface="仿宋" pitchFamily="49" charset="-122"/>
                <a:ea typeface="仿宋" pitchFamily="49" charset="-122"/>
              </a:rPr>
              <a:t>请参检者务必携带身份证原件，以备查验。</a:t>
            </a:r>
            <a:endParaRPr lang="en-US" altLang="zh-CN" sz="2000" dirty="0" smtClean="0">
              <a:latin typeface="仿宋" pitchFamily="49" charset="-122"/>
              <a:ea typeface="仿宋" pitchFamily="49" charset="-122"/>
            </a:endParaRPr>
          </a:p>
          <a:p>
            <a:pPr>
              <a:lnSpc>
                <a:spcPct val="200000"/>
              </a:lnSpc>
            </a:pPr>
            <a:r>
              <a:rPr lang="en-US" altLang="zh-CN" sz="2000" dirty="0" smtClean="0">
                <a:latin typeface="仿宋" pitchFamily="49" charset="-122"/>
                <a:ea typeface="仿宋" pitchFamily="49" charset="-122"/>
              </a:rPr>
              <a:t>2.</a:t>
            </a:r>
            <a:r>
              <a:rPr lang="zh-CN" altLang="en-US" sz="2000" dirty="0" smtClean="0">
                <a:latin typeface="仿宋" pitchFamily="49" charset="-122"/>
                <a:ea typeface="仿宋" pitchFamily="49" charset="-122"/>
              </a:rPr>
              <a:t>如抽血、</a:t>
            </a:r>
            <a:r>
              <a:rPr lang="en-US" altLang="zh-CN" sz="2000" dirty="0" smtClean="0">
                <a:latin typeface="仿宋" pitchFamily="49" charset="-122"/>
                <a:ea typeface="仿宋" pitchFamily="49" charset="-122"/>
              </a:rPr>
              <a:t>B</a:t>
            </a:r>
            <a:r>
              <a:rPr lang="zh-CN" altLang="en-US" sz="2000" dirty="0" smtClean="0">
                <a:latin typeface="仿宋" pitchFamily="49" charset="-122"/>
                <a:ea typeface="仿宋" pitchFamily="49" charset="-122"/>
              </a:rPr>
              <a:t>超等站点拥挤，请参检者听从导检员引导，先进行其他科室的检查后，再返回以上站点检查，以减少等待时间。</a:t>
            </a:r>
            <a:endParaRPr lang="en-US" altLang="zh-CN" sz="2000" dirty="0" smtClean="0">
              <a:latin typeface="仿宋" pitchFamily="49" charset="-122"/>
              <a:ea typeface="仿宋" pitchFamily="49" charset="-122"/>
            </a:endParaRPr>
          </a:p>
          <a:p>
            <a:pPr>
              <a:lnSpc>
                <a:spcPct val="200000"/>
              </a:lnSpc>
            </a:pPr>
            <a:r>
              <a:rPr lang="en-US" altLang="zh-CN" sz="2000" dirty="0" smtClean="0">
                <a:latin typeface="仿宋" pitchFamily="49" charset="-122"/>
                <a:ea typeface="仿宋" pitchFamily="49" charset="-122"/>
              </a:rPr>
              <a:t>3.</a:t>
            </a:r>
            <a:r>
              <a:rPr lang="zh-CN" altLang="en-US" sz="2000" dirty="0" smtClean="0">
                <a:latin typeface="仿宋" pitchFamily="49" charset="-122"/>
                <a:ea typeface="仿宋" pitchFamily="49" charset="-122"/>
              </a:rPr>
              <a:t>请参检者主动将自己既往病史或疾病告知体检医生，以利于医生能较准确和全面进行检查和体检后总审，综合判断并作出准确诊断，给出合理建议。</a:t>
            </a:r>
            <a:endParaRPr lang="en-US" altLang="zh-CN" sz="2000" dirty="0" smtClean="0">
              <a:latin typeface="仿宋" pitchFamily="49" charset="-122"/>
              <a:ea typeface="仿宋" pitchFamily="49" charset="-122"/>
            </a:endParaRPr>
          </a:p>
          <a:p>
            <a:pPr>
              <a:lnSpc>
                <a:spcPct val="200000"/>
              </a:lnSpc>
            </a:pPr>
            <a:r>
              <a:rPr lang="en-US" altLang="zh-CN" sz="2000" dirty="0" smtClean="0">
                <a:latin typeface="仿宋" pitchFamily="49" charset="-122"/>
                <a:ea typeface="仿宋" pitchFamily="49" charset="-122"/>
              </a:rPr>
              <a:t>4</a:t>
            </a:r>
            <a:r>
              <a:rPr lang="en-US" altLang="zh-CN" sz="2000" dirty="0" smtClean="0">
                <a:latin typeface="仿宋" pitchFamily="49" charset="-122"/>
                <a:ea typeface="仿宋" pitchFamily="49" charset="-122"/>
              </a:rPr>
              <a:t>.</a:t>
            </a:r>
            <a:r>
              <a:rPr lang="zh-CN" altLang="en-US" sz="2000" dirty="0" smtClean="0">
                <a:latin typeface="仿宋" pitchFamily="49" charset="-122"/>
                <a:ea typeface="仿宋" pitchFamily="49" charset="-122"/>
              </a:rPr>
              <a:t>在体检过程中，如对体检的项目和结果有任何疑义，请在体检当日提出，以便及时解决。</a:t>
            </a:r>
            <a:endParaRPr lang="en-US" altLang="zh-CN" sz="2000" dirty="0" smtClean="0">
              <a:latin typeface="仿宋" pitchFamily="49" charset="-122"/>
              <a:ea typeface="仿宋" pitchFamily="49" charset="-122"/>
            </a:endParaRPr>
          </a:p>
          <a:p>
            <a:pPr>
              <a:lnSpc>
                <a:spcPct val="200000"/>
              </a:lnSpc>
            </a:pPr>
            <a:r>
              <a:rPr lang="en-US" altLang="zh-CN" sz="2000" dirty="0" smtClean="0">
                <a:latin typeface="仿宋" pitchFamily="49" charset="-122"/>
                <a:ea typeface="仿宋" pitchFamily="49" charset="-122"/>
              </a:rPr>
              <a:t>5.</a:t>
            </a:r>
            <a:r>
              <a:rPr lang="zh-CN" altLang="en-US" sz="2000" dirty="0" smtClean="0">
                <a:latin typeface="仿宋" pitchFamily="49" charset="-122"/>
                <a:ea typeface="仿宋" pitchFamily="49" charset="-122"/>
              </a:rPr>
              <a:t>请遵守体检秩序，文明体检，不得冒检、替检，一旦发现，立即通知单位，取消体检资格。</a:t>
            </a:r>
            <a:endParaRPr lang="zh-CN" altLang="en-US" sz="2000" dirty="0">
              <a:latin typeface="仿宋" pitchFamily="49" charset="-122"/>
              <a:ea typeface="仿宋" pitchFamily="49"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42852" y="285720"/>
            <a:ext cx="6572296" cy="86177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zh-CN" sz="22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昆明市第一人民医院甘美国际医院</a:t>
            </a:r>
            <a:endParaRPr kumimoji="0" lang="zh-CN" sz="4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Lst>
            </a:pPr>
            <a:r>
              <a:rPr kumimoji="0" lang="zh-CN" sz="22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健康管理中</a:t>
            </a:r>
            <a:r>
              <a:rPr kumimoji="0" lang="zh-CN" altLang="en-US" sz="22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心</a:t>
            </a:r>
            <a:r>
              <a:rPr kumimoji="0" lang="zh-CN" sz="22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体检注意事项</a:t>
            </a:r>
            <a:endParaRPr kumimoji="0" lang="zh-CN" sz="4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342900" marR="0" lvl="0" indent="-342900" algn="l" defTabSz="914400" rtl="0" eaLnBrk="0" fontAlgn="base" latinLnBrk="0" hangingPunct="0">
              <a:lnSpc>
                <a:spcPct val="150000"/>
              </a:lnSpc>
              <a:spcBef>
                <a:spcPct val="0"/>
              </a:spcBef>
              <a:spcAft>
                <a:spcPct val="0"/>
              </a:spcAft>
              <a:buClrTx/>
              <a:buSzTx/>
              <a:buFont typeface="+mj-lt"/>
              <a:buAutoNum type="arabicPeriod"/>
              <a:tabLst>
                <a:tab pos="228600" algn="l"/>
              </a:tabLst>
            </a:pPr>
            <a:r>
              <a:rPr kumimoji="0" lang="zh-CN"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体检前三天忌吃油腻，高蛋白食品，忌饮酒，早休息避免劳累</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a:t>
            </a:r>
            <a:endParaRPr kumimoji="0" lang="zh-CN" sz="1600" b="0" i="0" u="none" strike="noStrike" cap="none" normalizeH="0" baseline="0" dirty="0" smtClean="0">
              <a:ln>
                <a:noFill/>
              </a:ln>
              <a:solidFill>
                <a:schemeClr val="tx1"/>
              </a:solidFill>
              <a:effectLst/>
              <a:latin typeface="仿宋" pitchFamily="49" charset="-122"/>
              <a:ea typeface="仿宋" pitchFamily="49" charset="-122"/>
              <a:cs typeface="宋体" pitchFamily="2" charset="-122"/>
            </a:endParaRPr>
          </a:p>
          <a:p>
            <a:pPr marL="342900" lvl="0" indent="-342900" eaLnBrk="0" fontAlgn="base" hangingPunct="0">
              <a:lnSpc>
                <a:spcPct val="150000"/>
              </a:lnSpc>
              <a:spcBef>
                <a:spcPct val="0"/>
              </a:spcBef>
              <a:spcAft>
                <a:spcPct val="0"/>
              </a:spcAft>
              <a:buFont typeface="+mj-lt"/>
              <a:buAutoNum type="arabicPeriod"/>
              <a:tabLst>
                <a:tab pos="228600" algn="l"/>
              </a:tabLst>
            </a:pPr>
            <a:r>
              <a:rPr kumimoji="0" lang="zh-CN"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体检当日早晨需空腹，不饮水，先做空腹</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项目（</a:t>
            </a:r>
            <a:r>
              <a:rPr kumimoji="0" lang="zh-CN"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抽血</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a:t>
            </a:r>
            <a:r>
              <a:rPr kumimoji="0" lang="en-US" altLang="zh-CN"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B</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超、</a:t>
            </a:r>
            <a:r>
              <a:rPr kumimoji="0" lang="en-US" altLang="zh-CN"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C14</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幽门螺旋杆菌检查）。</a:t>
            </a:r>
            <a:endPar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宋体" pitchFamily="2" charset="-122"/>
            </a:endParaRPr>
          </a:p>
          <a:p>
            <a:pPr marL="342900" lvl="0" indent="-342900" eaLnBrk="0" fontAlgn="base" hangingPunct="0">
              <a:lnSpc>
                <a:spcPct val="150000"/>
              </a:lnSpc>
              <a:spcBef>
                <a:spcPct val="0"/>
              </a:spcBef>
              <a:spcAft>
                <a:spcPct val="0"/>
              </a:spcAft>
              <a:buFont typeface="+mj-lt"/>
              <a:buAutoNum type="arabicPeriod"/>
              <a:tabLst>
                <a:tab pos="228600" algn="l"/>
              </a:tabLst>
            </a:pP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女性月经期请向医生说明；</a:t>
            </a:r>
            <a:r>
              <a:rPr kumimoji="0" lang="zh-CN" altLang="en-US" sz="1600" b="1"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女性孕期应避免放射性检查，如：</a:t>
            </a:r>
            <a:r>
              <a:rPr kumimoji="0" lang="en-US" altLang="zh-CN" sz="1600" b="1"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X</a:t>
            </a:r>
            <a:r>
              <a:rPr kumimoji="0" lang="zh-CN" altLang="en-US" sz="1600" b="1"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线、胸透、胸片，孕期及哺乳期请避免</a:t>
            </a:r>
            <a:r>
              <a:rPr kumimoji="0" lang="en-US" altLang="zh-CN" sz="1600" b="1"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C14</a:t>
            </a:r>
            <a:r>
              <a:rPr kumimoji="0" lang="zh-CN" altLang="en-US" sz="1600" b="1"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幽门螺旋杆菌检查</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a:t>
            </a:r>
            <a:endPar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宋体" pitchFamily="2" charset="-122"/>
            </a:endParaRPr>
          </a:p>
          <a:p>
            <a:pPr marL="342900" marR="0" lvl="0" indent="-342900" algn="l" defTabSz="914400" rtl="0" eaLnBrk="0" fontAlgn="base" latinLnBrk="0" hangingPunct="0">
              <a:lnSpc>
                <a:spcPct val="150000"/>
              </a:lnSpc>
              <a:spcBef>
                <a:spcPct val="0"/>
              </a:spcBef>
              <a:spcAft>
                <a:spcPct val="0"/>
              </a:spcAft>
              <a:buClrTx/>
              <a:buSzTx/>
              <a:buFont typeface="+mj-lt"/>
              <a:buAutoNum type="arabicPeriod"/>
              <a:tabLst>
                <a:tab pos="228600" algn="l"/>
              </a:tabLst>
            </a:pP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男性</a:t>
            </a:r>
            <a:r>
              <a:rPr kumimoji="0" lang="en-US" altLang="zh-CN"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B</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超做前列腺检查者、未婚女性腹部</a:t>
            </a:r>
            <a:r>
              <a:rPr kumimoji="0" lang="en-US" altLang="zh-CN"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B</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超做子宫检查者，需憋小便，妇科常规检查及阴道</a:t>
            </a:r>
            <a:r>
              <a:rPr kumimoji="0" lang="en-US" altLang="zh-CN"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B</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超检查者，则需排空小便。</a:t>
            </a:r>
            <a:endPar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宋体" pitchFamily="2" charset="-122"/>
            </a:endParaRPr>
          </a:p>
          <a:p>
            <a:pPr marL="342900" marR="0" lvl="0" indent="-342900" algn="l" defTabSz="914400" rtl="0" eaLnBrk="0" fontAlgn="base" latinLnBrk="0" hangingPunct="0">
              <a:lnSpc>
                <a:spcPct val="150000"/>
              </a:lnSpc>
              <a:spcBef>
                <a:spcPct val="0"/>
              </a:spcBef>
              <a:spcAft>
                <a:spcPct val="0"/>
              </a:spcAft>
              <a:buClrTx/>
              <a:buSzTx/>
              <a:buFont typeface="+mj-lt"/>
              <a:buAutoNum type="arabicPeriod"/>
              <a:tabLst>
                <a:tab pos="228600" algn="l"/>
              </a:tabLst>
            </a:pP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妇科检查前一天请勿行房，勿阴道塞剂或冲洗。</a:t>
            </a:r>
            <a:endPar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宋体" pitchFamily="2" charset="-122"/>
            </a:endParaRPr>
          </a:p>
          <a:p>
            <a:pPr marL="342900" marR="0" lvl="0" indent="-342900" algn="l" defTabSz="914400" rtl="0" eaLnBrk="0" fontAlgn="base" latinLnBrk="0" hangingPunct="0">
              <a:lnSpc>
                <a:spcPct val="150000"/>
              </a:lnSpc>
              <a:spcBef>
                <a:spcPct val="0"/>
              </a:spcBef>
              <a:spcAft>
                <a:spcPct val="0"/>
              </a:spcAft>
              <a:buClrTx/>
              <a:buSzTx/>
              <a:buFont typeface="+mj-lt"/>
              <a:buAutoNum type="arabicPeriod"/>
              <a:tabLst>
                <a:tab pos="228600" algn="l"/>
              </a:tabLst>
            </a:pPr>
            <a:r>
              <a:rPr kumimoji="0" lang="zh-CN" altLang="en-US" sz="1600" b="1"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未婚女性不宜做妇科检查</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，女性月经期不宜做妇科检查和尿检。</a:t>
            </a:r>
            <a:endPar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宋体" pitchFamily="2" charset="-122"/>
            </a:endParaRPr>
          </a:p>
          <a:p>
            <a:pPr marL="342900" marR="0" lvl="0" indent="-342900" algn="l" defTabSz="914400" rtl="0" eaLnBrk="0" fontAlgn="base" latinLnBrk="0" hangingPunct="0">
              <a:lnSpc>
                <a:spcPct val="150000"/>
              </a:lnSpc>
              <a:spcBef>
                <a:spcPct val="0"/>
              </a:spcBef>
              <a:spcAft>
                <a:spcPct val="0"/>
              </a:spcAft>
              <a:buClrTx/>
              <a:buSzTx/>
              <a:buFont typeface="+mj-lt"/>
              <a:buAutoNum type="arabicPeriod"/>
              <a:tabLst>
                <a:tab pos="228600" algn="l"/>
              </a:tabLst>
            </a:pP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胸透检查不要穿戴金属饰品。</a:t>
            </a:r>
            <a:endPar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宋体" pitchFamily="2" charset="-122"/>
            </a:endParaRPr>
          </a:p>
          <a:p>
            <a:pPr marL="342900" marR="0" lvl="0" indent="-342900" algn="l" defTabSz="914400" rtl="0" eaLnBrk="0" fontAlgn="base" latinLnBrk="0" hangingPunct="0">
              <a:lnSpc>
                <a:spcPct val="150000"/>
              </a:lnSpc>
              <a:spcBef>
                <a:spcPct val="0"/>
              </a:spcBef>
              <a:spcAft>
                <a:spcPct val="0"/>
              </a:spcAft>
              <a:buClrTx/>
              <a:buSzTx/>
              <a:buFont typeface="+mj-lt"/>
              <a:buAutoNum type="arabicPeriod"/>
              <a:tabLst>
                <a:tab pos="228600" algn="l"/>
              </a:tabLst>
            </a:pP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如有</a:t>
            </a:r>
            <a:r>
              <a:rPr kumimoji="0" lang="zh-CN" altLang="en-US" sz="1600" b="1"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人工心肺机、人工心脏等体内移植型医疗用具以及电子仪器的佩戴者不能做人体成分分析，</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请提前告知工作人员。</a:t>
            </a:r>
            <a:endPar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宋体" pitchFamily="2" charset="-122"/>
            </a:endParaRPr>
          </a:p>
          <a:p>
            <a:pPr marL="342900" marR="0" lvl="0" indent="-342900" algn="l" defTabSz="914400" rtl="0" eaLnBrk="0" fontAlgn="base" latinLnBrk="0" hangingPunct="0">
              <a:lnSpc>
                <a:spcPct val="150000"/>
              </a:lnSpc>
              <a:spcBef>
                <a:spcPct val="0"/>
              </a:spcBef>
              <a:spcAft>
                <a:spcPct val="0"/>
              </a:spcAft>
              <a:buClrTx/>
              <a:buSzTx/>
              <a:buFont typeface="+mj-lt"/>
              <a:buAutoNum type="arabicPeriod"/>
              <a:tabLst>
                <a:tab pos="228600" algn="l"/>
              </a:tabLst>
            </a:pP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检查</a:t>
            </a:r>
            <a:r>
              <a:rPr kumimoji="0" lang="zh-CN" altLang="en-US" sz="1600" b="0" i="0" u="none" strike="noStrike" cap="none" normalizeH="0" baseline="0" smtClean="0">
                <a:ln>
                  <a:noFill/>
                </a:ln>
                <a:solidFill>
                  <a:schemeClr val="tx1"/>
                </a:solidFill>
                <a:effectLst/>
                <a:latin typeface="仿宋" pitchFamily="49" charset="-122"/>
                <a:ea typeface="仿宋" pitchFamily="49" charset="-122"/>
                <a:cs typeface="Times New Roman" pitchFamily="18" charset="0"/>
              </a:rPr>
              <a:t>当天穿着宽松</a:t>
            </a:r>
            <a:r>
              <a:rPr kumimoji="0" lang="zh-CN" altLang="en-US" sz="1600" i="0" u="none" strike="noStrike" cap="none" normalizeH="0" baseline="0" smtClean="0">
                <a:ln>
                  <a:noFill/>
                </a:ln>
                <a:solidFill>
                  <a:schemeClr val="tx1"/>
                </a:solidFill>
                <a:effectLst/>
                <a:latin typeface="仿宋" pitchFamily="49" charset="-122"/>
                <a:ea typeface="仿宋" pitchFamily="49" charset="-122"/>
                <a:cs typeface="Times New Roman" pitchFamily="18" charset="0"/>
              </a:rPr>
              <a:t>，</a:t>
            </a:r>
            <a:r>
              <a:rPr kumimoji="0" lang="zh-CN" altLang="en-US" sz="160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勿穿束身连裤内衣及连裤袜，放松</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心情。</a:t>
            </a:r>
            <a:endPar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宋体" pitchFamily="2" charset="-122"/>
            </a:endParaRPr>
          </a:p>
          <a:p>
            <a:pPr marL="342900" marR="0" lvl="0" indent="-342900" algn="l" defTabSz="914400" rtl="0" eaLnBrk="0" fontAlgn="base" latinLnBrk="0" hangingPunct="0">
              <a:lnSpc>
                <a:spcPct val="150000"/>
              </a:lnSpc>
              <a:spcBef>
                <a:spcPct val="0"/>
              </a:spcBef>
              <a:spcAft>
                <a:spcPct val="0"/>
              </a:spcAft>
              <a:buClrTx/>
              <a:buSzTx/>
              <a:buFont typeface="+mj-lt"/>
              <a:buAutoNum type="arabicPeriod"/>
              <a:tabLst>
                <a:tab pos="228600" algn="l"/>
              </a:tabLst>
            </a:pP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高血压病患者体检当天可按常规用少量水服用降压药物；糖尿病患者请不要空腹使用降血糖药物及针剂，并且不要长时间空腹体检。</a:t>
            </a:r>
            <a:endPar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宋体" pitchFamily="2" charset="-122"/>
            </a:endParaRPr>
          </a:p>
          <a:p>
            <a:pPr marL="342900" marR="0" lvl="0" indent="-342900" algn="l" defTabSz="914400" rtl="0" eaLnBrk="0" fontAlgn="base" latinLnBrk="0" hangingPunct="0">
              <a:lnSpc>
                <a:spcPct val="150000"/>
              </a:lnSpc>
              <a:spcBef>
                <a:spcPct val="0"/>
              </a:spcBef>
              <a:spcAft>
                <a:spcPct val="0"/>
              </a:spcAft>
              <a:buClrTx/>
              <a:buSzTx/>
              <a:buFont typeface="+mj-lt"/>
              <a:buAutoNum type="arabicPeriod"/>
              <a:tabLst>
                <a:tab pos="228600" algn="l"/>
              </a:tabLst>
            </a:pP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体检请到</a:t>
            </a:r>
            <a:r>
              <a:rPr kumimoji="0" lang="en-US" altLang="zh-CN" sz="160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E</a:t>
            </a:r>
            <a:r>
              <a:rPr kumimoji="0" lang="zh-CN" altLang="en-US" sz="160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区大厅</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领取体检指引单开始体检</a:t>
            </a:r>
            <a:r>
              <a:rPr kumimoji="0" lang="en-US" altLang="zh-CN"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每日</a:t>
            </a:r>
            <a:r>
              <a:rPr kumimoji="0" lang="en-US" altLang="zh-CN"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8</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a:t>
            </a:r>
            <a:r>
              <a:rPr kumimoji="0" lang="en-US" altLang="zh-CN"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00</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开始体检，</a:t>
            </a:r>
            <a:r>
              <a:rPr kumimoji="0" lang="en-US" altLang="zh-CN"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9</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a:t>
            </a:r>
            <a:r>
              <a:rPr kumimoji="0" lang="en-US" altLang="zh-CN"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30</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后不再接受体检报到</a:t>
            </a:r>
            <a:r>
              <a:rPr kumimoji="0" lang="en-US" altLang="zh-CN"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。所有体检者体检结束请及时将体检表交回，否则将影响体检报告的出具。</a:t>
            </a:r>
            <a:endPar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宋体" pitchFamily="2" charset="-122"/>
            </a:endParaRPr>
          </a:p>
          <a:p>
            <a:pPr marL="342900" marR="0" lvl="0" indent="-342900" algn="l" defTabSz="914400" rtl="0" eaLnBrk="0" fontAlgn="base" latinLnBrk="0" hangingPunct="0">
              <a:lnSpc>
                <a:spcPct val="150000"/>
              </a:lnSpc>
              <a:spcBef>
                <a:spcPct val="0"/>
              </a:spcBef>
              <a:spcAft>
                <a:spcPct val="0"/>
              </a:spcAft>
              <a:buClrTx/>
              <a:buSzTx/>
              <a:buFont typeface="+mj-lt"/>
              <a:buAutoNum type="arabicPeriod"/>
              <a:tabLst>
                <a:tab pos="228600" algn="l"/>
              </a:tabLst>
            </a:pP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个人自愿放弃或拒绝检查某些体检项目，请在体检指引单上相应位置签名确认。</a:t>
            </a:r>
            <a:endPar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tab pos="228600" algn="l"/>
              </a:tabLst>
            </a:pPr>
            <a:r>
              <a:rPr kumimoji="0" lang="zh-CN" altLang="en-US" sz="12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t>
            </a:r>
            <a:endParaRPr kumimoji="0" lang="zh-CN" altLang="en-US" sz="4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zh-CN" altLang="en-US" sz="12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t>
            </a:r>
            <a:endParaRPr kumimoji="0" lang="zh-CN" altLang="en-US"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平衡">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TotalTime>
  <Words>651</Words>
  <Application>Microsoft Office PowerPoint</Application>
  <PresentationFormat>全屏显示(4:3)</PresentationFormat>
  <Paragraphs>38</Paragraphs>
  <Slides>4</Slides>
  <Notes>0</Notes>
  <HiddenSlides>0</HiddenSlides>
  <MMClips>0</MMClips>
  <ScaleCrop>false</ScaleCrop>
  <HeadingPairs>
    <vt:vector size="4" baseType="variant">
      <vt:variant>
        <vt:lpstr>主题</vt:lpstr>
      </vt:variant>
      <vt:variant>
        <vt:i4>1</vt:i4>
      </vt:variant>
      <vt:variant>
        <vt:lpstr>幻灯片标题</vt:lpstr>
      </vt:variant>
      <vt:variant>
        <vt:i4>4</vt:i4>
      </vt:variant>
    </vt:vector>
  </HeadingPairs>
  <TitlesOfParts>
    <vt:vector size="5" baseType="lpstr">
      <vt:lpstr>Office 主题</vt:lpstr>
      <vt:lpstr>昆明市第一人民医院甘美国际医院健康管理中心</vt:lpstr>
      <vt:lpstr>幻灯片 2</vt:lpstr>
      <vt:lpstr>幻灯片 3</vt:lpstr>
      <vt:lpstr>幻灯片 4</vt:lpstr>
    </vt:vector>
  </TitlesOfParts>
  <Company>微软中国</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中国联合网络通信有限公司昆明市分公司2016年员工健康体检 流程</dc:title>
  <dc:creator>微软用户</dc:creator>
  <cp:lastModifiedBy>微软用户</cp:lastModifiedBy>
  <cp:revision>43</cp:revision>
  <dcterms:created xsi:type="dcterms:W3CDTF">2016-09-30T01:50:34Z</dcterms:created>
  <dcterms:modified xsi:type="dcterms:W3CDTF">2017-04-28T01:15:19Z</dcterms:modified>
</cp:coreProperties>
</file>